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1"/>
  </p:notesMasterIdLst>
  <p:sldIdLst>
    <p:sldId id="272" r:id="rId2"/>
    <p:sldId id="288" r:id="rId3"/>
    <p:sldId id="289" r:id="rId4"/>
    <p:sldId id="292" r:id="rId5"/>
    <p:sldId id="277" r:id="rId6"/>
    <p:sldId id="273" r:id="rId7"/>
    <p:sldId id="274" r:id="rId8"/>
    <p:sldId id="282" r:id="rId9"/>
    <p:sldId id="275" r:id="rId10"/>
    <p:sldId id="276" r:id="rId11"/>
    <p:sldId id="283" r:id="rId12"/>
    <p:sldId id="278" r:id="rId13"/>
    <p:sldId id="284" r:id="rId14"/>
    <p:sldId id="279" r:id="rId15"/>
    <p:sldId id="280" r:id="rId16"/>
    <p:sldId id="281" r:id="rId17"/>
    <p:sldId id="286" r:id="rId18"/>
    <p:sldId id="287" r:id="rId19"/>
    <p:sldId id="293" r:id="rId20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80431" autoAdjust="0"/>
  </p:normalViewPr>
  <p:slideViewPr>
    <p:cSldViewPr snapToGrid="0">
      <p:cViewPr varScale="1">
        <p:scale>
          <a:sx n="210" d="100"/>
          <a:sy n="210" d="100"/>
        </p:scale>
        <p:origin x="1770" y="174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74CD-3072-4E80-AF98-E552FF6BBB1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281A1-BBD0-46F5-9713-7C00270C9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9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41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终于轮到</a:t>
            </a:r>
            <a:r>
              <a:rPr lang="en-US" altLang="zh-CN" dirty="0" smtClean="0"/>
              <a:t>PID,</a:t>
            </a:r>
            <a:r>
              <a:rPr lang="en-US" altLang="zh-CN" baseline="0" dirty="0" smtClean="0"/>
              <a:t> </a:t>
            </a:r>
            <a:r>
              <a:rPr lang="zh-CN" altLang="en-US" baseline="0" dirty="0" smtClean="0"/>
              <a:t>讲一讲</a:t>
            </a:r>
            <a:r>
              <a:rPr lang="en-US" altLang="zh-CN" baseline="0" dirty="0" smtClean="0"/>
              <a:t>PID </a:t>
            </a:r>
            <a:r>
              <a:rPr lang="zh-CN" altLang="en-US" baseline="0" dirty="0" smtClean="0"/>
              <a:t>控制的原理</a:t>
            </a:r>
            <a:endParaRPr lang="en-US" altLang="zh-CN" dirty="0" smtClean="0"/>
          </a:p>
          <a:p>
            <a:r>
              <a:rPr lang="zh-CN" altLang="en-US" dirty="0" smtClean="0"/>
              <a:t>有了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信息后就可以使用</a:t>
            </a:r>
            <a:r>
              <a:rPr lang="en-US" altLang="zh-CN" dirty="0" smtClean="0"/>
              <a:t>PID</a:t>
            </a:r>
            <a:r>
              <a:rPr lang="zh-CN" altLang="en-US" dirty="0" smtClean="0"/>
              <a:t>控制器了</a:t>
            </a:r>
            <a:endParaRPr lang="en-US" altLang="zh-CN" dirty="0" smtClean="0"/>
          </a:p>
          <a:p>
            <a:r>
              <a:rPr lang="zh-CN" altLang="en-US" dirty="0" smtClean="0"/>
              <a:t>比例：正确方向上成比例放缩，掌握现在</a:t>
            </a:r>
            <a:endParaRPr lang="en-US" altLang="zh-CN" dirty="0" smtClean="0"/>
          </a:p>
          <a:p>
            <a:r>
              <a:rPr lang="zh-CN" altLang="en-US" dirty="0" smtClean="0"/>
              <a:t>积分： 累计速度误差，加速调节，证实过往</a:t>
            </a:r>
            <a:endParaRPr lang="en-US" altLang="zh-CN" dirty="0" smtClean="0"/>
          </a:p>
          <a:p>
            <a:r>
              <a:rPr lang="zh-CN" altLang="en-US" dirty="0" smtClean="0"/>
              <a:t>微分：预测速度，抑制积分项引起的超调，预测未来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98038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终于轮到</a:t>
            </a:r>
            <a:r>
              <a:rPr lang="en-US" altLang="zh-CN" smtClean="0"/>
              <a:t>PID</a:t>
            </a:r>
          </a:p>
          <a:p>
            <a:r>
              <a:rPr lang="zh-CN" altLang="en-US" dirty="0" smtClean="0"/>
              <a:t>有了</a:t>
            </a:r>
            <a:r>
              <a:rPr lang="en-US" altLang="zh-CN" dirty="0" smtClean="0"/>
              <a:t>target</a:t>
            </a:r>
            <a:r>
              <a:rPr lang="zh-CN" altLang="en-US" dirty="0" smtClean="0"/>
              <a:t>和</a:t>
            </a:r>
            <a:r>
              <a:rPr lang="en-US" altLang="zh-CN" dirty="0" smtClean="0"/>
              <a:t>current</a:t>
            </a:r>
            <a:r>
              <a:rPr lang="zh-CN" altLang="en-US" dirty="0" smtClean="0"/>
              <a:t>信息后就可以使用</a:t>
            </a:r>
            <a:r>
              <a:rPr lang="en-US" altLang="zh-CN" dirty="0" smtClean="0"/>
              <a:t>PID</a:t>
            </a:r>
            <a:r>
              <a:rPr lang="zh-CN" altLang="en-US" dirty="0" smtClean="0"/>
              <a:t>控制器了</a:t>
            </a:r>
            <a:endParaRPr lang="en-US" altLang="zh-CN" dirty="0" smtClean="0"/>
          </a:p>
          <a:p>
            <a:r>
              <a:rPr lang="zh-CN" altLang="en-US" dirty="0" smtClean="0"/>
              <a:t>比例：正确方向上成比例放缩，</a:t>
            </a:r>
            <a:endParaRPr lang="en-US" altLang="zh-CN" dirty="0" smtClean="0"/>
          </a:p>
          <a:p>
            <a:r>
              <a:rPr lang="zh-CN" altLang="en-US" dirty="0" smtClean="0"/>
              <a:t>积分： 累计速度误差，加速调节</a:t>
            </a:r>
            <a:endParaRPr lang="en-US" altLang="zh-CN" dirty="0" smtClean="0"/>
          </a:p>
          <a:p>
            <a:r>
              <a:rPr lang="zh-CN" altLang="en-US" dirty="0" smtClean="0"/>
              <a:t>微分：预测速度，抑制积分项引起的超调。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4979059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https://medium.com/@dingyan7361/three-methods-of-vehicle-lateral-control-pure-pursuit-stanley-and-mpc-db8cc1d32081</a:t>
            </a:r>
          </a:p>
          <a:p>
            <a:r>
              <a:rPr lang="zh-CN" altLang="en-US" dirty="0" smtClean="0"/>
              <a:t>介绍不同的控制方法 </a:t>
            </a:r>
            <a:r>
              <a:rPr lang="en-US" altLang="zh-CN" dirty="0" smtClean="0"/>
              <a:t>In </a:t>
            </a:r>
            <a:r>
              <a:rPr lang="en-US" altLang="zh-CN" dirty="0" err="1" smtClean="0"/>
              <a:t>carla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109268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如何提高控制效果呢？其他都是作弊，换个控制器试试呢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876273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改变控制器？</a:t>
            </a:r>
            <a:r>
              <a:rPr lang="en-US" altLang="zh-CN" dirty="0" smtClean="0"/>
              <a:t>Stanley</a:t>
            </a:r>
            <a:r>
              <a:rPr lang="zh-CN" altLang="en-US" dirty="0" smtClean="0"/>
              <a:t>控制器没有调好啊，效果不好。</a:t>
            </a:r>
            <a:endParaRPr lang="en-US" altLang="zh-CN" dirty="0" smtClean="0"/>
          </a:p>
          <a:p>
            <a:r>
              <a:rPr lang="zh-CN" altLang="en-US" dirty="0" smtClean="0"/>
              <a:t>如果内容不够的话，可以添加 </a:t>
            </a:r>
            <a:r>
              <a:rPr lang="en-US" altLang="zh-CN" dirty="0" err="1" smtClean="0"/>
              <a:t>pygame</a:t>
            </a:r>
            <a:r>
              <a:rPr lang="en-US" altLang="zh-CN" dirty="0" smtClean="0"/>
              <a:t> display</a:t>
            </a:r>
            <a:r>
              <a:rPr lang="zh-CN" altLang="en-US" dirty="0" smtClean="0"/>
              <a:t>的部分。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57363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回顾课程（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planning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controller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；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能否在新的脚本上做一些改进呢？真的掌握知识了吗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922124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SAE International is the global leader in technical learning for the mobility industry. </a:t>
            </a:r>
            <a:endParaRPr lang="en-US" altLang="zh-CN" dirty="0" smtClean="0"/>
          </a:p>
          <a:p>
            <a:r>
              <a:rPr lang="en-US" altLang="zh-CN" dirty="0" smtClean="0"/>
              <a:t>https://www.sae.org/standards/content/j3016_201806/preview/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Level</a:t>
            </a:r>
            <a:r>
              <a:rPr lang="en-US" altLang="zh-CN" baseline="0" dirty="0" smtClean="0"/>
              <a:t> 2 lane keep</a:t>
            </a:r>
            <a:endParaRPr lang="en-US" altLang="zh-CN" dirty="0" smtClean="0"/>
          </a:p>
          <a:p>
            <a:r>
              <a:rPr lang="en-US" altLang="zh-CN" dirty="0" smtClean="0"/>
              <a:t>Level3 system</a:t>
            </a:r>
            <a:r>
              <a:rPr lang="en-US" altLang="zh-CN" baseline="0" dirty="0" smtClean="0"/>
              <a:t> require full user alertness;</a:t>
            </a:r>
          </a:p>
          <a:p>
            <a:r>
              <a:rPr lang="en-US" altLang="zh-CN" baseline="0" dirty="0" smtClean="0"/>
              <a:t>Level4 system do not</a:t>
            </a:r>
          </a:p>
          <a:p>
            <a:r>
              <a:rPr lang="en-US" altLang="zh-CN" baseline="0" dirty="0" smtClean="0"/>
              <a:t>Level 4 a restricted operational design domain  ODD</a:t>
            </a:r>
          </a:p>
          <a:p>
            <a:r>
              <a:rPr lang="en-US" altLang="zh-CN" baseline="0" dirty="0" smtClean="0"/>
              <a:t>Weather, lane surface and type …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40302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1. Waypoints transform</a:t>
            </a:r>
            <a:r>
              <a:rPr lang="en-US" altLang="zh-CN" baseline="0" dirty="0" smtClean="0"/>
              <a:t> location &amp; rotation</a:t>
            </a:r>
          </a:p>
          <a:p>
            <a:r>
              <a:rPr lang="en-US" altLang="zh-CN" dirty="0" smtClean="0"/>
              <a:t>2. Actor </a:t>
            </a:r>
            <a:r>
              <a:rPr lang="en-US" altLang="zh-CN" dirty="0" smtClean="0">
                <a:sym typeface="Wingdings" panose="05000000000000000000" pitchFamily="2" charset="2"/>
              </a:rPr>
              <a:t> blueprint  set attribution  transform</a:t>
            </a:r>
            <a:r>
              <a:rPr lang="en-US" altLang="zh-CN" baseline="0" dirty="0" smtClean="0">
                <a:sym typeface="Wingdings" panose="05000000000000000000" pitchFamily="2" charset="2"/>
              </a:rPr>
              <a:t> point  spawn (vehicle, sensor, walker, bicycle …)</a:t>
            </a:r>
            <a:endParaRPr lang="zh-CN" altLang="en-US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733890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baseline="0" dirty="0" smtClean="0"/>
              <a:t>Sensor </a:t>
            </a:r>
            <a:r>
              <a:rPr lang="en-US" altLang="zh-CN" baseline="0" dirty="0" err="1" smtClean="0"/>
              <a:t>attach_to</a:t>
            </a:r>
            <a:r>
              <a:rPr lang="en-US" altLang="zh-CN" baseline="0" dirty="0" smtClean="0"/>
              <a:t>= vehicle, </a:t>
            </a:r>
            <a:r>
              <a:rPr lang="en-US" altLang="zh-CN" baseline="0" dirty="0" err="1" smtClean="0"/>
              <a:t>listen_to</a:t>
            </a:r>
            <a:r>
              <a:rPr lang="en-US" altLang="zh-CN" baseline="0" dirty="0" smtClean="0"/>
              <a:t>  (process function)</a:t>
            </a:r>
          </a:p>
          <a:p>
            <a:pPr marL="228600" indent="-228600">
              <a:buAutoNum type="arabicPeriod"/>
            </a:pPr>
            <a:r>
              <a:rPr lang="en-US" altLang="zh-CN" baseline="0" dirty="0" smtClean="0"/>
              <a:t>Synchronous and asynchronous, eyes– client brain(two situation)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26775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传统无人驾驶的控制步骤，主要讲解 </a:t>
            </a:r>
            <a:r>
              <a:rPr lang="en-US" altLang="zh-CN" dirty="0" smtClean="0"/>
              <a:t>Local planning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PID</a:t>
            </a:r>
            <a:r>
              <a:rPr lang="en-US" altLang="zh-CN" baseline="0" dirty="0" smtClean="0"/>
              <a:t> controller</a:t>
            </a:r>
            <a:r>
              <a:rPr lang="zh-CN" altLang="en-US" baseline="0" dirty="0" smtClean="0"/>
              <a:t>的 </a:t>
            </a:r>
            <a:r>
              <a:rPr lang="en-US" altLang="zh-CN" baseline="0" dirty="0" smtClean="0"/>
              <a:t>Carla </a:t>
            </a:r>
            <a:r>
              <a:rPr lang="zh-CN" altLang="en-US" baseline="0" dirty="0" smtClean="0"/>
              <a:t>实现</a:t>
            </a:r>
            <a:endParaRPr lang="en-US" altLang="zh-CN" baseline="0" dirty="0" smtClean="0"/>
          </a:p>
          <a:p>
            <a:r>
              <a:rPr lang="zh-CN" altLang="en-US" baseline="0" dirty="0" smtClean="0"/>
              <a:t>为什么要画</a:t>
            </a:r>
            <a:r>
              <a:rPr lang="en-US" altLang="zh-CN" baseline="0" dirty="0" smtClean="0"/>
              <a:t>waypoints</a:t>
            </a:r>
            <a:r>
              <a:rPr lang="zh-CN" altLang="en-US" baseline="0" dirty="0" smtClean="0"/>
              <a:t>，你对地图真的了解吗？（</a:t>
            </a:r>
            <a:r>
              <a:rPr lang="en-US" altLang="zh-CN" baseline="0" dirty="0" err="1" smtClean="0"/>
              <a:t>x,y,z</a:t>
            </a:r>
            <a:r>
              <a:rPr lang="zh-CN" altLang="en-US" baseline="0" dirty="0" smtClean="0"/>
              <a:t>）</a:t>
            </a:r>
            <a:r>
              <a:rPr lang="en-US" altLang="zh-CN" baseline="0" dirty="0" smtClean="0"/>
              <a:t>velocity </a:t>
            </a:r>
            <a:r>
              <a:rPr lang="en-US" altLang="zh-CN" baseline="0" dirty="0" err="1" smtClean="0"/>
              <a:t>pitch,roll,yawl</a:t>
            </a:r>
            <a:endParaRPr lang="en-US" altLang="zh-CN" baseline="0" dirty="0" smtClean="0"/>
          </a:p>
          <a:p>
            <a:r>
              <a:rPr lang="en-US" altLang="zh-CN" baseline="0" dirty="0" smtClean="0"/>
              <a:t>Local planning </a:t>
            </a:r>
            <a:r>
              <a:rPr lang="zh-CN" altLang="en-US" baseline="0" dirty="0" smtClean="0"/>
              <a:t>车辆是如何移动起来的呢？</a:t>
            </a:r>
            <a:endParaRPr lang="en-US" altLang="zh-CN" baseline="0" dirty="0" smtClean="0"/>
          </a:p>
          <a:p>
            <a:r>
              <a:rPr lang="en-US" altLang="zh-CN" baseline="0" dirty="0" smtClean="0"/>
              <a:t>PID controller</a:t>
            </a:r>
            <a:r>
              <a:rPr lang="zh-CN" altLang="en-US" baseline="0" dirty="0" smtClean="0"/>
              <a:t>的前世今生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71658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直观上感受使用</a:t>
            </a:r>
            <a:r>
              <a:rPr lang="en-US" altLang="zh-CN" dirty="0" smtClean="0"/>
              <a:t>PID</a:t>
            </a:r>
            <a:r>
              <a:rPr lang="zh-CN" altLang="en-US" dirty="0" smtClean="0"/>
              <a:t>方法控制车辆，实验目标拆解</a:t>
            </a:r>
            <a:r>
              <a:rPr lang="zh-CN" altLang="en-US" dirty="0" smtClean="0">
                <a:sym typeface="Wingdings" panose="05000000000000000000" pitchFamily="2" charset="2"/>
              </a:rPr>
              <a:t>： （</a:t>
            </a:r>
            <a:r>
              <a:rPr lang="en-US" altLang="zh-CN" dirty="0" smtClean="0">
                <a:sym typeface="Wingdings" panose="05000000000000000000" pitchFamily="2" charset="2"/>
              </a:rPr>
              <a:t>1</a:t>
            </a:r>
            <a:r>
              <a:rPr lang="zh-CN" altLang="en-US" dirty="0" smtClean="0">
                <a:sym typeface="Wingdings" panose="05000000000000000000" pitchFamily="2" charset="2"/>
              </a:rPr>
              <a:t>）按</a:t>
            </a:r>
            <a:r>
              <a:rPr lang="en-US" altLang="zh-CN" dirty="0" smtClean="0">
                <a:sym typeface="Wingdings" panose="05000000000000000000" pitchFamily="2" charset="2"/>
              </a:rPr>
              <a:t>waypoints</a:t>
            </a:r>
            <a:r>
              <a:rPr lang="zh-CN" altLang="en-US" dirty="0" smtClean="0">
                <a:sym typeface="Wingdings" panose="05000000000000000000" pitchFamily="2" charset="2"/>
              </a:rPr>
              <a:t>规划线路 （</a:t>
            </a:r>
            <a:r>
              <a:rPr lang="en-US" altLang="zh-CN" dirty="0" smtClean="0">
                <a:sym typeface="Wingdings" panose="05000000000000000000" pitchFamily="2" charset="2"/>
              </a:rPr>
              <a:t>2</a:t>
            </a:r>
            <a:r>
              <a:rPr lang="zh-CN" altLang="en-US" dirty="0" smtClean="0">
                <a:sym typeface="Wingdings" panose="05000000000000000000" pitchFamily="2" charset="2"/>
              </a:rPr>
              <a:t>）根据车辆位置信息和 </a:t>
            </a:r>
            <a:r>
              <a:rPr lang="en-US" altLang="zh-CN" dirty="0" smtClean="0">
                <a:sym typeface="Wingdings" panose="05000000000000000000" pitchFamily="2" charset="2"/>
              </a:rPr>
              <a:t>waypoint</a:t>
            </a:r>
            <a:r>
              <a:rPr lang="zh-CN" altLang="en-US" dirty="0" smtClean="0">
                <a:sym typeface="Wingdings" panose="05000000000000000000" pitchFamily="2" charset="2"/>
              </a:rPr>
              <a:t>信息做</a:t>
            </a:r>
            <a:r>
              <a:rPr lang="en-US" altLang="zh-CN" dirty="0" smtClean="0">
                <a:sym typeface="Wingdings" panose="05000000000000000000" pitchFamily="2" charset="2"/>
              </a:rPr>
              <a:t>local planning  </a:t>
            </a:r>
            <a:r>
              <a:rPr lang="zh-CN" altLang="en-US" dirty="0" smtClean="0">
                <a:sym typeface="Wingdings" panose="05000000000000000000" pitchFamily="2" charset="2"/>
              </a:rPr>
              <a:t>（</a:t>
            </a:r>
            <a:r>
              <a:rPr lang="en-US" altLang="zh-CN" dirty="0" smtClean="0">
                <a:sym typeface="Wingdings" panose="05000000000000000000" pitchFamily="2" charset="2"/>
              </a:rPr>
              <a:t>3</a:t>
            </a:r>
            <a:r>
              <a:rPr lang="zh-CN" altLang="en-US" dirty="0" smtClean="0">
                <a:sym typeface="Wingdings" panose="05000000000000000000" pitchFamily="2" charset="2"/>
              </a:rPr>
              <a:t>）</a:t>
            </a:r>
            <a:r>
              <a:rPr lang="en-US" altLang="zh-CN" dirty="0" smtClean="0">
                <a:sym typeface="Wingdings" panose="05000000000000000000" pitchFamily="2" charset="2"/>
              </a:rPr>
              <a:t>PID</a:t>
            </a:r>
            <a:r>
              <a:rPr lang="zh-CN" altLang="en-US" dirty="0" smtClean="0">
                <a:sym typeface="Wingdings" panose="05000000000000000000" pitchFamily="2" charset="2"/>
              </a:rPr>
              <a:t>控制，横向和纵向。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r>
              <a:rPr lang="zh-CN" altLang="en-US" dirty="0" smtClean="0">
                <a:sym typeface="Wingdings" panose="05000000000000000000" pitchFamily="2" charset="2"/>
              </a:rPr>
              <a:t>要和</a:t>
            </a:r>
            <a:r>
              <a:rPr lang="en-US" altLang="zh-CN" dirty="0" smtClean="0">
                <a:sym typeface="Wingdings" panose="05000000000000000000" pitchFamily="2" charset="2"/>
              </a:rPr>
              <a:t>Carla </a:t>
            </a:r>
            <a:r>
              <a:rPr lang="en-US" altLang="zh-CN" dirty="0" err="1" smtClean="0">
                <a:sym typeface="Wingdings" panose="05000000000000000000" pitchFamily="2" charset="2"/>
              </a:rPr>
              <a:t>pythonAPI</a:t>
            </a:r>
            <a:r>
              <a:rPr lang="zh-CN" altLang="en-US" dirty="0" smtClean="0">
                <a:sym typeface="Wingdings" panose="05000000000000000000" pitchFamily="2" charset="2"/>
              </a:rPr>
              <a:t>结合到一起考虑问题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353251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Waypoints</a:t>
            </a:r>
            <a:r>
              <a:rPr lang="zh-CN" altLang="en-US" dirty="0" smtClean="0"/>
              <a:t>最近不能小于</a:t>
            </a:r>
            <a:r>
              <a:rPr lang="en-US" altLang="zh-CN" dirty="0" smtClean="0"/>
              <a:t>2cm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771740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用</a:t>
            </a:r>
            <a:r>
              <a:rPr lang="en-US" altLang="zh-CN" dirty="0" smtClean="0"/>
              <a:t>PID</a:t>
            </a:r>
            <a:r>
              <a:rPr lang="zh-CN" altLang="en-US" dirty="0" smtClean="0"/>
              <a:t>控制器在</a:t>
            </a:r>
            <a:r>
              <a:rPr lang="en-US" altLang="zh-CN" dirty="0" smtClean="0"/>
              <a:t>vehicle position and next waypoint</a:t>
            </a:r>
            <a:r>
              <a:rPr lang="zh-CN" altLang="en-US" dirty="0" smtClean="0"/>
              <a:t>之间实现了</a:t>
            </a:r>
            <a:r>
              <a:rPr lang="en-US" altLang="zh-CN" dirty="0" smtClean="0"/>
              <a:t>local planning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79609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目标的</a:t>
            </a:r>
            <a:r>
              <a:rPr lang="en-US" altLang="zh-CN" dirty="0" smtClean="0"/>
              <a:t>waypoint</a:t>
            </a:r>
            <a:r>
              <a:rPr lang="zh-CN" altLang="en-US" dirty="0" smtClean="0"/>
              <a:t>应该包含位置和速度两方面信息，速度信息我们</a:t>
            </a:r>
            <a:r>
              <a:rPr lang="en-US" altLang="zh-CN" dirty="0" smtClean="0"/>
              <a:t>mapping</a:t>
            </a:r>
            <a:r>
              <a:rPr lang="zh-CN" altLang="en-US" dirty="0" smtClean="0"/>
              <a:t>中没有，可以在</a:t>
            </a:r>
            <a:r>
              <a:rPr lang="en-US" altLang="zh-CN" dirty="0" err="1" smtClean="0"/>
              <a:t>landmarkType</a:t>
            </a:r>
            <a:r>
              <a:rPr lang="zh-CN" altLang="en-US" dirty="0" smtClean="0"/>
              <a:t>中提取也可以自行设定；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67414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官方手册和</a:t>
            </a:r>
            <a:r>
              <a:rPr lang="en-US" altLang="zh-CN" dirty="0" err="1" smtClean="0"/>
              <a:t>github</a:t>
            </a:r>
            <a:r>
              <a:rPr lang="en-US" altLang="zh-CN" dirty="0" smtClean="0"/>
              <a:t> issues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36830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 rotWithShape="1">
          <a:blip r:embed="rId3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9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28C-907D-4BAA-B464-885BA79BB930}" type="datetime1">
              <a:rPr lang="en-US" altLang="zh-CN" smtClean="0"/>
              <a:t>10/22/2020</a:t>
            </a:fld>
            <a:endParaRPr lang="en-US" dirty="0"/>
          </a:p>
        </p:txBody>
      </p:sp>
      <p:pic>
        <p:nvPicPr>
          <p:cNvPr id="3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23AC-F8C2-4401-83F0-5DF19CBE3AF7}" type="datetime1">
              <a:rPr lang="en-US" altLang="zh-CN" smtClean="0"/>
              <a:t>10/22/2020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DD711-97CB-46CD-9076-31BF8E66043B}" type="datetime1">
              <a:rPr lang="en-US" altLang="zh-CN" smtClean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11" descr="PPT模版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16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gif"/><Relationship Id="rId10" Type="http://schemas.openxmlformats.org/officeDocument/2006/relationships/image" Target="../media/image29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51" y="1052286"/>
            <a:ext cx="9412698" cy="5275944"/>
          </a:xfrm>
          <a:prstGeom prst="rect">
            <a:avLst/>
          </a:prstGeom>
          <a:solidFill>
            <a:schemeClr val="accent1">
              <a:alpha val="2000"/>
            </a:schemeClr>
          </a:solidFill>
          <a:effectLst>
            <a:outerShdw blurRad="5207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2652493" y="350407"/>
            <a:ext cx="688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MoCAD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Carla-python Experimental Course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334732" y="1702137"/>
            <a:ext cx="552253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Ⅲ  </a:t>
            </a:r>
            <a:r>
              <a:rPr lang="en-US" altLang="zh-CN" sz="3600" dirty="0" smtClean="0">
                <a:solidFill>
                  <a:schemeClr val="dk1"/>
                </a:solidFill>
              </a:rPr>
              <a:t>Control a Vehicle by PID</a:t>
            </a:r>
            <a:r>
              <a:rPr lang="en-US" altLang="zh-CN" sz="3600" dirty="0" smtClean="0"/>
              <a:t> </a:t>
            </a:r>
            <a:r>
              <a:rPr lang="en-US" altLang="zh-CN" sz="3600" dirty="0" smtClean="0">
                <a:solidFill>
                  <a:schemeClr val="dk1"/>
                </a:solidFill>
              </a:rPr>
              <a:t> </a:t>
            </a:r>
            <a:endParaRPr lang="zh-CN" altLang="en-US"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3177" y="1759254"/>
            <a:ext cx="5926985" cy="4419244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4692411" y="240315"/>
            <a:ext cx="28071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Local Planning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03617" y="1122895"/>
            <a:ext cx="73883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ocal planning</a:t>
            </a:r>
            <a:r>
              <a:rPr lang="zh-CN" altLang="en-US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current waypoint and next waypoint</a:t>
            </a:r>
          </a:p>
        </p:txBody>
      </p:sp>
      <p:sp>
        <p:nvSpPr>
          <p:cNvPr id="5" name="圆角矩形 4"/>
          <p:cNvSpPr/>
          <p:nvPr/>
        </p:nvSpPr>
        <p:spPr>
          <a:xfrm>
            <a:off x="1111898" y="3052057"/>
            <a:ext cx="3542812" cy="112477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576757" y="4907247"/>
            <a:ext cx="3978568" cy="399949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7650014" y="2682725"/>
            <a:ext cx="31669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Target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r>
              <a:rPr lang="en-US" altLang="zh-CN" dirty="0" smtClean="0">
                <a:sym typeface="Wingdings" panose="05000000000000000000" pitchFamily="2" charset="2"/>
              </a:rPr>
              <a:t>velocity and position</a:t>
            </a:r>
            <a:endParaRPr lang="zh-CN" altLang="en-US" dirty="0"/>
          </a:p>
        </p:txBody>
      </p:sp>
      <p:cxnSp>
        <p:nvCxnSpPr>
          <p:cNvPr id="8" name="直接箭头连接符 7"/>
          <p:cNvCxnSpPr/>
          <p:nvPr/>
        </p:nvCxnSpPr>
        <p:spPr>
          <a:xfrm flipV="1">
            <a:off x="4720116" y="2953395"/>
            <a:ext cx="2779474" cy="452572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直接箭头连接符 8"/>
          <p:cNvCxnSpPr/>
          <p:nvPr/>
        </p:nvCxnSpPr>
        <p:spPr>
          <a:xfrm flipV="1">
            <a:off x="5620731" y="3189644"/>
            <a:ext cx="2181536" cy="17310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7719959" y="5307196"/>
            <a:ext cx="40126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Current vehicle</a:t>
            </a:r>
            <a:r>
              <a:rPr lang="zh-CN" altLang="en-US" dirty="0" smtClean="0">
                <a:sym typeface="Wingdings" panose="05000000000000000000" pitchFamily="2" charset="2"/>
              </a:rPr>
              <a:t>：</a:t>
            </a:r>
            <a:r>
              <a:rPr lang="en-US" altLang="zh-CN" dirty="0" smtClean="0">
                <a:sym typeface="Wingdings" panose="05000000000000000000" pitchFamily="2" charset="2"/>
              </a:rPr>
              <a:t>velocity and position</a:t>
            </a:r>
            <a:endParaRPr lang="zh-CN" altLang="en-US" dirty="0"/>
          </a:p>
        </p:txBody>
      </p:sp>
      <p:sp>
        <p:nvSpPr>
          <p:cNvPr id="15" name="圆角矩形 14"/>
          <p:cNvSpPr/>
          <p:nvPr/>
        </p:nvSpPr>
        <p:spPr>
          <a:xfrm>
            <a:off x="1111897" y="5798544"/>
            <a:ext cx="4691555" cy="399949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6" name="直接箭头连接符 15"/>
          <p:cNvCxnSpPr/>
          <p:nvPr/>
        </p:nvCxnSpPr>
        <p:spPr>
          <a:xfrm flipV="1">
            <a:off x="5868858" y="5615059"/>
            <a:ext cx="1781156" cy="45527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1145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558397" y="240315"/>
            <a:ext cx="7075207" cy="581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Draw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waypoints and Global path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planning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3256" y="1134461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PythonAPI</a:t>
            </a:r>
            <a:endParaRPr lang="zh-CN" altLang="en-US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869" y="1899243"/>
            <a:ext cx="7223931" cy="11942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629640" y="1623225"/>
            <a:ext cx="139781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Carla.Actor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911" y="3757682"/>
            <a:ext cx="7765292" cy="2592434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50911" y="3369511"/>
            <a:ext cx="130195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Carla.Map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02376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92411" y="240315"/>
            <a:ext cx="2794483" cy="581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 PID controller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5878" y="1451569"/>
            <a:ext cx="10969434" cy="146130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617" y="1122895"/>
            <a:ext cx="104053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PID </a:t>
            </a:r>
            <a:r>
              <a:rPr lang="zh-CN" altLang="en-US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Proportion</a:t>
            </a:r>
            <a:r>
              <a:rPr lang="zh-CN" altLang="en-US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Integration, Differentiation</a:t>
            </a:r>
            <a:r>
              <a:rPr lang="zh-CN" altLang="en-US" sz="16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controller</a:t>
            </a:r>
            <a:r>
              <a:rPr lang="zh-CN" altLang="en-US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2000" dirty="0"/>
              <a:t> Longitudinal control velocity</a:t>
            </a:r>
            <a:endParaRPr lang="en-US" altLang="zh-CN" sz="20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5296" y="2880231"/>
            <a:ext cx="7150598" cy="78972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5878" y="3738192"/>
            <a:ext cx="3323869" cy="843547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35857" y="4045876"/>
            <a:ext cx="7142328" cy="1751437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49504" y="4231296"/>
            <a:ext cx="7128681" cy="1496143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917742" y="4270100"/>
            <a:ext cx="7060443" cy="1361269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1490" y="3889612"/>
            <a:ext cx="7388623" cy="2310451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133076" y="3722829"/>
            <a:ext cx="7617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zh-CN" altLang="en-US" dirty="0" smtClean="0"/>
              <a:t>：</a:t>
            </a:r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133076" y="4574685"/>
            <a:ext cx="179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2"/>
            </a:pPr>
            <a:r>
              <a:rPr lang="zh-CN" altLang="en-US" dirty="0" smtClean="0"/>
              <a:t>：</a:t>
            </a:r>
            <a:r>
              <a:rPr lang="en-US" altLang="zh-CN" dirty="0" smtClean="0"/>
              <a:t>Integration</a:t>
            </a:r>
            <a:endParaRPr lang="zh-CN" altLang="en-US" dirty="0"/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567938" y="4944018"/>
            <a:ext cx="2521842" cy="657708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802455" y="3968541"/>
            <a:ext cx="7271263" cy="2231522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766059" y="4045876"/>
            <a:ext cx="7016507" cy="1734371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28146" y="5542773"/>
            <a:ext cx="17954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 startAt="3"/>
            </a:pPr>
            <a:r>
              <a:rPr lang="zh-CN" altLang="en-US" dirty="0" smtClean="0"/>
              <a:t>：</a:t>
            </a:r>
            <a:r>
              <a:rPr lang="en-US" altLang="zh-CN" dirty="0" smtClean="0"/>
              <a:t>Integration</a:t>
            </a:r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46829" y="5855805"/>
            <a:ext cx="3038265" cy="494954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4849504" y="3943907"/>
            <a:ext cx="6933062" cy="1853406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38446" y="2880231"/>
            <a:ext cx="2750836" cy="3485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8214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4692411" y="240315"/>
            <a:ext cx="2794483" cy="581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 PID controller </a:t>
            </a:r>
          </a:p>
        </p:txBody>
      </p:sp>
      <p:sp>
        <p:nvSpPr>
          <p:cNvPr id="5" name="矩形 4"/>
          <p:cNvSpPr/>
          <p:nvPr/>
        </p:nvSpPr>
        <p:spPr>
          <a:xfrm>
            <a:off x="303617" y="1122895"/>
            <a:ext cx="73883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PID controller</a:t>
            </a:r>
            <a:r>
              <a:rPr lang="zh-CN" altLang="en-US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2000" dirty="0"/>
              <a:t> Longitudinal control velocity</a:t>
            </a:r>
            <a:endParaRPr lang="en-US" altLang="zh-CN" sz="20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9736" y="1707641"/>
            <a:ext cx="6181657" cy="4150127"/>
          </a:xfrm>
          <a:prstGeom prst="rect">
            <a:avLst/>
          </a:prstGeom>
        </p:spPr>
      </p:pic>
      <p:cxnSp>
        <p:nvCxnSpPr>
          <p:cNvPr id="8" name="直接箭头连接符 7"/>
          <p:cNvCxnSpPr/>
          <p:nvPr/>
        </p:nvCxnSpPr>
        <p:spPr>
          <a:xfrm>
            <a:off x="5004179" y="5700215"/>
            <a:ext cx="896204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7962" y="5337140"/>
            <a:ext cx="2886217" cy="726150"/>
          </a:xfrm>
          <a:prstGeom prst="rect">
            <a:avLst/>
          </a:prstGeom>
        </p:spPr>
      </p:pic>
      <p:cxnSp>
        <p:nvCxnSpPr>
          <p:cNvPr id="10" name="直接箭头连接符 9"/>
          <p:cNvCxnSpPr/>
          <p:nvPr/>
        </p:nvCxnSpPr>
        <p:spPr>
          <a:xfrm flipV="1">
            <a:off x="2815988" y="3680347"/>
            <a:ext cx="3166281" cy="18623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/>
          <p:nvPr/>
        </p:nvCxnSpPr>
        <p:spPr>
          <a:xfrm flipV="1">
            <a:off x="3561070" y="4690281"/>
            <a:ext cx="2745402" cy="826241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609568" y="4505645"/>
            <a:ext cx="1591065" cy="9172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1084565" y="2169864"/>
            <a:ext cx="23702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No Carla </a:t>
            </a: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PythonAPI</a:t>
            </a:r>
            <a:endParaRPr lang="zh-CN" altLang="en-US" dirty="0"/>
          </a:p>
        </p:txBody>
      </p:sp>
      <p:sp>
        <p:nvSpPr>
          <p:cNvPr id="18" name="矩形 17"/>
          <p:cNvSpPr/>
          <p:nvPr/>
        </p:nvSpPr>
        <p:spPr>
          <a:xfrm>
            <a:off x="1171000" y="2790388"/>
            <a:ext cx="29674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Numpy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</a:t>
            </a: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np.clip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[-1.0, 1.0]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4301271" y="3048328"/>
            <a:ext cx="1874752" cy="14923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27458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3617" y="1122895"/>
            <a:ext cx="73883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PID controller</a:t>
            </a:r>
            <a:r>
              <a:rPr lang="zh-CN" altLang="en-US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2000" dirty="0" smtClean="0"/>
              <a:t> </a:t>
            </a:r>
            <a:r>
              <a:rPr lang="en-US" altLang="zh-CN" sz="2000" dirty="0"/>
              <a:t>Lateral control </a:t>
            </a:r>
            <a:r>
              <a:rPr lang="en-US" altLang="zh-CN" sz="2000" dirty="0" smtClean="0"/>
              <a:t>orientation</a:t>
            </a:r>
            <a:endParaRPr lang="en-US" altLang="zh-CN" sz="20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92411" y="240315"/>
            <a:ext cx="2794483" cy="581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 PID controller 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9250" y="1491160"/>
            <a:ext cx="5010105" cy="4882343"/>
          </a:xfrm>
          <a:prstGeom prst="rect">
            <a:avLst/>
          </a:prstGeom>
        </p:spPr>
      </p:pic>
      <p:sp>
        <p:nvSpPr>
          <p:cNvPr id="5" name="圆角矩形 4"/>
          <p:cNvSpPr/>
          <p:nvPr/>
        </p:nvSpPr>
        <p:spPr>
          <a:xfrm>
            <a:off x="1356584" y="6223379"/>
            <a:ext cx="4152562" cy="150124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918949" y="2652215"/>
            <a:ext cx="4876800" cy="1205552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文本框 6"/>
          <p:cNvSpPr txBox="1"/>
          <p:nvPr/>
        </p:nvSpPr>
        <p:spPr>
          <a:xfrm>
            <a:off x="6635531" y="2597624"/>
            <a:ext cx="42616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1.Orientation</a:t>
            </a:r>
            <a:r>
              <a:rPr lang="zh-CN" altLang="en-US" dirty="0" smtClean="0"/>
              <a:t>：</a:t>
            </a:r>
            <a:r>
              <a:rPr lang="en-US" altLang="zh-CN" dirty="0" smtClean="0"/>
              <a:t>vehicle and target waypoint</a:t>
            </a:r>
            <a:endParaRPr lang="zh-CN" altLang="en-US" dirty="0"/>
          </a:p>
        </p:txBody>
      </p:sp>
      <p:sp>
        <p:nvSpPr>
          <p:cNvPr id="8" name="圆角矩形 7"/>
          <p:cNvSpPr/>
          <p:nvPr/>
        </p:nvSpPr>
        <p:spPr>
          <a:xfrm>
            <a:off x="955343" y="3888617"/>
            <a:ext cx="4594748" cy="301246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6233854" y="3935788"/>
            <a:ext cx="15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2. Proportional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5468500" y="5220645"/>
            <a:ext cx="2514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3</a:t>
            </a:r>
            <a:r>
              <a:rPr lang="en-US" altLang="zh-CN" dirty="0" smtClean="0"/>
              <a:t>. Integral and derivative</a:t>
            </a:r>
            <a:endParaRPr lang="zh-CN" altLang="en-US" dirty="0"/>
          </a:p>
        </p:txBody>
      </p:sp>
      <p:cxnSp>
        <p:nvCxnSpPr>
          <p:cNvPr id="12" name="直接箭头连接符 11"/>
          <p:cNvCxnSpPr/>
          <p:nvPr/>
        </p:nvCxnSpPr>
        <p:spPr>
          <a:xfrm flipV="1">
            <a:off x="5929054" y="2954259"/>
            <a:ext cx="910045" cy="330816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/>
          <p:nvPr/>
        </p:nvCxnSpPr>
        <p:spPr>
          <a:xfrm>
            <a:off x="5586484" y="4136425"/>
            <a:ext cx="549755" cy="3888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/>
          <p:nvPr/>
        </p:nvCxnSpPr>
        <p:spPr>
          <a:xfrm flipV="1">
            <a:off x="4468744" y="5454555"/>
            <a:ext cx="963362" cy="5510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圆角矩形 17"/>
          <p:cNvSpPr/>
          <p:nvPr/>
        </p:nvSpPr>
        <p:spPr>
          <a:xfrm>
            <a:off x="1168731" y="5331982"/>
            <a:ext cx="3171257" cy="313641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34849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4251809" y="240315"/>
            <a:ext cx="3688382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Better performance 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4313781" y="2348637"/>
            <a:ext cx="3830023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Mapping</a:t>
            </a:r>
            <a:r>
              <a:rPr lang="zh-CN" altLang="en-US" dirty="0" smtClean="0"/>
              <a:t>，</a:t>
            </a:r>
            <a:r>
              <a:rPr lang="en-US" altLang="zh-CN" dirty="0" smtClean="0"/>
              <a:t>more waypoints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Limit max speed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Client FPS, Computer performance </a:t>
            </a:r>
            <a:endParaRPr lang="en-US" altLang="zh-CN" dirty="0" smtClean="0"/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Other controller</a:t>
            </a:r>
          </a:p>
        </p:txBody>
      </p:sp>
    </p:spTree>
    <p:extLst>
      <p:ext uri="{BB962C8B-B14F-4D97-AF65-F5344CB8AC3E}">
        <p14:creationId xmlns:p14="http://schemas.microsoft.com/office/powerpoint/2010/main" val="28864032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4769" y="1581518"/>
            <a:ext cx="4317716" cy="2276249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03617" y="1122895"/>
            <a:ext cx="7388371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Stanley controller</a:t>
            </a:r>
            <a:r>
              <a:rPr lang="zh-CN" altLang="en-US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2000" dirty="0"/>
              <a:t> </a:t>
            </a:r>
            <a:r>
              <a:rPr lang="en-US" altLang="zh-CN" sz="2000" dirty="0" smtClean="0"/>
              <a:t>Steer</a:t>
            </a:r>
            <a:endParaRPr lang="en-US" altLang="zh-CN" sz="20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37649" y="3998795"/>
            <a:ext cx="4414836" cy="2233684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5680" y="1395626"/>
            <a:ext cx="4994584" cy="177975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05680" y="3483350"/>
            <a:ext cx="5224320" cy="258883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660252" y="227203"/>
            <a:ext cx="6871496" cy="581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5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Better performance -- Stanley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controller 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94029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51" y="1052286"/>
            <a:ext cx="9412698" cy="5275944"/>
          </a:xfrm>
          <a:prstGeom prst="rect">
            <a:avLst/>
          </a:prstGeom>
          <a:solidFill>
            <a:schemeClr val="accent1">
              <a:alpha val="2000"/>
            </a:schemeClr>
          </a:solidFill>
          <a:effectLst>
            <a:outerShdw blurRad="5207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DBFA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52493" y="350407"/>
            <a:ext cx="688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MoCAD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Carla-python Experimental Course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671362" y="1579307"/>
            <a:ext cx="4849276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600" dirty="0" smtClean="0">
                <a:solidFill>
                  <a:schemeClr val="dk1"/>
                </a:solidFill>
              </a:rPr>
              <a:t>Control </a:t>
            </a:r>
            <a:r>
              <a:rPr lang="en-US" altLang="zh-CN" sz="3600" dirty="0">
                <a:solidFill>
                  <a:schemeClr val="dk1"/>
                </a:solidFill>
              </a:rPr>
              <a:t>a Vehicle by PID</a:t>
            </a:r>
            <a:r>
              <a:rPr lang="en-US" altLang="zh-CN" sz="3600" dirty="0" smtClean="0"/>
              <a:t> </a:t>
            </a:r>
            <a:r>
              <a:rPr lang="en-US" altLang="zh-CN" sz="3600" dirty="0" smtClean="0">
                <a:solidFill>
                  <a:schemeClr val="dk1"/>
                </a:solidFill>
              </a:rPr>
              <a:t> </a:t>
            </a:r>
            <a:endParaRPr lang="zh-CN" altLang="en-US" sz="3600" dirty="0">
              <a:solidFill>
                <a:schemeClr val="dk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88520" y="4444412"/>
            <a:ext cx="237674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600" b="1" dirty="0" smtClean="0">
                <a:solidFill>
                  <a:srgbClr val="002060"/>
                </a:solidFill>
              </a:rPr>
              <a:t>Carla over !</a:t>
            </a:r>
            <a:endParaRPr lang="zh-CN" altLang="en-US" sz="3600" b="1" dirty="0">
              <a:solidFill>
                <a:srgbClr val="00206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353636" y="2674118"/>
            <a:ext cx="314977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/>
              <a:t>Design a new global path;</a:t>
            </a:r>
          </a:p>
        </p:txBody>
      </p:sp>
      <p:sp>
        <p:nvSpPr>
          <p:cNvPr id="3" name="矩形 2"/>
          <p:cNvSpPr/>
          <p:nvPr/>
        </p:nvSpPr>
        <p:spPr>
          <a:xfrm>
            <a:off x="4353636" y="3220099"/>
            <a:ext cx="380039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Show the vehicle state information;</a:t>
            </a:r>
          </a:p>
        </p:txBody>
      </p:sp>
      <p:sp>
        <p:nvSpPr>
          <p:cNvPr id="8" name="矩形 7"/>
          <p:cNvSpPr/>
          <p:nvPr/>
        </p:nvSpPr>
        <p:spPr>
          <a:xfrm>
            <a:off x="4353636" y="3834866"/>
            <a:ext cx="40299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Try different controller Stanley, PI, PD;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6342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58" y="1024442"/>
            <a:ext cx="11807371" cy="5233713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938935" y="350407"/>
            <a:ext cx="43141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J3016) Automation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Levels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1589313" y="3748044"/>
            <a:ext cx="2924629" cy="381270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553027" y="5203371"/>
            <a:ext cx="1647374" cy="217715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1127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5308381" y="350407"/>
            <a:ext cx="15752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Try more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29386" y="2156346"/>
            <a:ext cx="63619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L0  </a:t>
            </a:r>
            <a:r>
              <a:rPr lang="en-US" altLang="zh-CN" dirty="0" smtClean="0">
                <a:sym typeface="Wingdings" panose="05000000000000000000" pitchFamily="2" charset="2"/>
              </a:rPr>
              <a:t> Keyboard;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>
                <a:sym typeface="Wingdings" panose="05000000000000000000" pitchFamily="2" charset="2"/>
              </a:rPr>
              <a:t>L1  </a:t>
            </a:r>
            <a:r>
              <a:rPr lang="en-US" altLang="zh-CN" dirty="0">
                <a:sym typeface="Wingdings" panose="05000000000000000000" pitchFamily="2" charset="2"/>
              </a:rPr>
              <a:t> keyboard + Lane invasion detector  Lane line </a:t>
            </a:r>
            <a:r>
              <a:rPr lang="en-US" altLang="zh-CN" dirty="0" smtClean="0">
                <a:sym typeface="Wingdings" panose="05000000000000000000" pitchFamily="2" charset="2"/>
              </a:rPr>
              <a:t>keeping;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>
                <a:sym typeface="Wingdings" panose="05000000000000000000" pitchFamily="2" charset="2"/>
              </a:rPr>
              <a:t>L2   keyboard + Obstacle detector  Safe distance; </a:t>
            </a:r>
            <a:endParaRPr lang="zh-CN" altLang="en-US" dirty="0"/>
          </a:p>
        </p:txBody>
      </p:sp>
      <p:sp>
        <p:nvSpPr>
          <p:cNvPr id="4" name="文本框 3"/>
          <p:cNvSpPr txBox="1"/>
          <p:nvPr/>
        </p:nvSpPr>
        <p:spPr>
          <a:xfrm>
            <a:off x="2529386" y="1564943"/>
            <a:ext cx="2533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Assisted driving</a:t>
            </a:r>
            <a:endParaRPr lang="zh-CN" altLang="en-US" sz="24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2529386" y="3696268"/>
            <a:ext cx="313598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b="1" dirty="0" smtClean="0"/>
              <a:t>Autonomous driving</a:t>
            </a:r>
            <a:endParaRPr lang="zh-CN" altLang="en-US" sz="2400" b="1" dirty="0"/>
          </a:p>
        </p:txBody>
      </p:sp>
      <p:sp>
        <p:nvSpPr>
          <p:cNvPr id="6" name="文本框 5"/>
          <p:cNvSpPr txBox="1"/>
          <p:nvPr/>
        </p:nvSpPr>
        <p:spPr>
          <a:xfrm>
            <a:off x="2529386" y="4255628"/>
            <a:ext cx="356475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L3  </a:t>
            </a:r>
            <a:r>
              <a:rPr lang="en-US" altLang="zh-CN" dirty="0" smtClean="0">
                <a:sym typeface="Wingdings" panose="05000000000000000000" pitchFamily="2" charset="2"/>
              </a:rPr>
              <a:t> PID + Human driver  … 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>
                <a:sym typeface="Wingdings" panose="05000000000000000000" pitchFamily="2" charset="2"/>
              </a:rPr>
              <a:t>L4  </a:t>
            </a:r>
            <a:r>
              <a:rPr lang="en-US" altLang="zh-CN" dirty="0">
                <a:sym typeface="Wingdings" panose="05000000000000000000" pitchFamily="2" charset="2"/>
              </a:rPr>
              <a:t> </a:t>
            </a:r>
            <a:endParaRPr lang="en-US" altLang="zh-CN" dirty="0" smtClean="0">
              <a:sym typeface="Wingdings" panose="05000000000000000000" pitchFamily="2" charset="2"/>
            </a:endParaRP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>
                <a:sym typeface="Wingdings" panose="05000000000000000000" pitchFamily="2" charset="2"/>
              </a:rPr>
              <a:t>L5  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2648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795067" y="281792"/>
            <a:ext cx="211628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Lesson 1 - 2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12" y="982640"/>
            <a:ext cx="8984777" cy="5377218"/>
          </a:xfrm>
          <a:prstGeom prst="rect">
            <a:avLst/>
          </a:prstGeom>
        </p:spPr>
      </p:pic>
      <p:sp>
        <p:nvSpPr>
          <p:cNvPr id="4" name="圆角矩形 3"/>
          <p:cNvSpPr/>
          <p:nvPr/>
        </p:nvSpPr>
        <p:spPr>
          <a:xfrm>
            <a:off x="1603612" y="1601337"/>
            <a:ext cx="10406418" cy="1655929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603612" y="3350525"/>
            <a:ext cx="10406418" cy="2954741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10588389" y="2825087"/>
            <a:ext cx="12458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Study Carla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10677355" y="5870687"/>
            <a:ext cx="10679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Use Carla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082174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45447" y="281792"/>
            <a:ext cx="1701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Lesson 1 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21374" y="1715407"/>
            <a:ext cx="4953536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 err="1"/>
              <a:t>RoadRunner</a:t>
            </a:r>
            <a:r>
              <a:rPr lang="en-US" altLang="zh-CN" dirty="0"/>
              <a:t> Plugin and import map</a:t>
            </a:r>
            <a:r>
              <a:rPr lang="en-US" altLang="zh-CN" dirty="0" smtClean="0"/>
              <a:t>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Server – Client </a:t>
            </a:r>
            <a:r>
              <a:rPr lang="zh-CN" altLang="en-US" dirty="0" smtClean="0"/>
              <a:t>；</a:t>
            </a:r>
            <a:endParaRPr lang="en-US" altLang="zh-CN" dirty="0" smtClean="0"/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Core concepts; 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dirty="0" smtClean="0"/>
              <a:t>Map waypoints;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dirty="0" smtClean="0"/>
              <a:t>Vehicle spawn;</a:t>
            </a:r>
          </a:p>
          <a:p>
            <a:pPr marL="800100" lvl="1" indent="-342900">
              <a:buFont typeface="+mj-lt"/>
              <a:buAutoNum type="alphaLcParenR"/>
            </a:pPr>
            <a:r>
              <a:rPr lang="en-US" altLang="zh-CN" dirty="0" smtClean="0"/>
              <a:t>Move the vehicle based on the waypoints;</a:t>
            </a:r>
          </a:p>
          <a:p>
            <a:pPr marL="800100" lvl="1" indent="-342900">
              <a:buFont typeface="+mj-ea"/>
              <a:buAutoNum type="alphaLcParenR"/>
            </a:pP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6076" y="3997519"/>
            <a:ext cx="3366826" cy="1850205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447862" y="4000726"/>
            <a:ext cx="2834287" cy="1858029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7571" y="4000726"/>
            <a:ext cx="2975622" cy="1858029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218540" y="1124289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Summary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8540" y="3537630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Demo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2043940" y="5858755"/>
            <a:ext cx="167109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Carla Simulator </a:t>
            </a:r>
            <a:endParaRPr lang="zh-CN" altLang="en-US" dirty="0"/>
          </a:p>
        </p:txBody>
      </p:sp>
      <p:sp>
        <p:nvSpPr>
          <p:cNvPr id="19" name="矩形 18"/>
          <p:cNvSpPr/>
          <p:nvPr/>
        </p:nvSpPr>
        <p:spPr>
          <a:xfrm>
            <a:off x="5935033" y="5847724"/>
            <a:ext cx="1175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Waypoints</a:t>
            </a:r>
            <a:endParaRPr lang="zh-CN" altLang="en-US" dirty="0"/>
          </a:p>
        </p:txBody>
      </p:sp>
      <p:sp>
        <p:nvSpPr>
          <p:cNvPr id="20" name="矩形 19"/>
          <p:cNvSpPr/>
          <p:nvPr/>
        </p:nvSpPr>
        <p:spPr>
          <a:xfrm>
            <a:off x="9104348" y="5870713"/>
            <a:ext cx="15213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Vehicle spawn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187024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45447" y="281792"/>
            <a:ext cx="170110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Lesson 2 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21374" y="1715407"/>
            <a:ext cx="344562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Spawn sensors (</a:t>
            </a:r>
            <a:r>
              <a:rPr lang="en-US" altLang="zh-CN" dirty="0" err="1" smtClean="0"/>
              <a:t>rgb</a:t>
            </a:r>
            <a:r>
              <a:rPr lang="en-US" altLang="zh-CN" dirty="0" smtClean="0"/>
              <a:t>-camera);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Server – client FPS;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b="1" dirty="0" smtClean="0"/>
              <a:t>Synchronous or asynchronous;</a:t>
            </a:r>
          </a:p>
          <a:p>
            <a:pPr marL="342900" indent="-342900">
              <a:buFont typeface="+mj-ea"/>
              <a:buAutoNum type="circleNumDbPlain"/>
            </a:pPr>
            <a:endParaRPr lang="en-US" altLang="zh-CN" dirty="0" smtClean="0"/>
          </a:p>
        </p:txBody>
      </p:sp>
      <p:sp>
        <p:nvSpPr>
          <p:cNvPr id="16" name="矩形 15"/>
          <p:cNvSpPr/>
          <p:nvPr/>
        </p:nvSpPr>
        <p:spPr>
          <a:xfrm>
            <a:off x="218540" y="1124289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Summary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218540" y="3167920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Demo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924" y="3753132"/>
            <a:ext cx="2991465" cy="1988026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4537" y="3753132"/>
            <a:ext cx="3348251" cy="19880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4088" y="3779585"/>
            <a:ext cx="2775045" cy="1988026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607016" y="5767611"/>
            <a:ext cx="12552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err="1"/>
              <a:t>rgb</a:t>
            </a:r>
            <a:r>
              <a:rPr lang="en-US" altLang="zh-CN" dirty="0"/>
              <a:t>-camera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5065837" y="5741594"/>
            <a:ext cx="190565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/>
              <a:t>Server – client FPS</a:t>
            </a:r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9348986" y="5767611"/>
            <a:ext cx="90524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Sensors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501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873180" y="2344088"/>
            <a:ext cx="444564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Mapping (UE4 </a:t>
            </a:r>
            <a:r>
              <a:rPr lang="en-US" altLang="zh-CN" dirty="0" err="1" smtClean="0"/>
              <a:t>RoadRunner</a:t>
            </a:r>
            <a:r>
              <a:rPr lang="en-US" altLang="zh-CN" dirty="0" smtClean="0"/>
              <a:t>)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Draw waypoints and Global path planning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Local planning step by step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PID controller</a:t>
            </a:r>
          </a:p>
        </p:txBody>
      </p:sp>
      <p:sp>
        <p:nvSpPr>
          <p:cNvPr id="4" name="矩形 3"/>
          <p:cNvSpPr/>
          <p:nvPr/>
        </p:nvSpPr>
        <p:spPr>
          <a:xfrm>
            <a:off x="5433799" y="391952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Outline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8588961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764020" y="290859"/>
            <a:ext cx="4594528" cy="581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Mapping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draw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waypoints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647" y="1774757"/>
            <a:ext cx="5666095" cy="3106592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2402005" y="4981956"/>
            <a:ext cx="282968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 a vehicle by PID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72291" y="978090"/>
            <a:ext cx="5469667" cy="5322627"/>
          </a:xfrm>
          <a:prstGeom prst="rect">
            <a:avLst/>
          </a:prstGeom>
        </p:spPr>
      </p:pic>
      <p:sp>
        <p:nvSpPr>
          <p:cNvPr id="7" name="圆角矩形 6"/>
          <p:cNvSpPr/>
          <p:nvPr/>
        </p:nvSpPr>
        <p:spPr>
          <a:xfrm>
            <a:off x="7349657" y="1974457"/>
            <a:ext cx="1939919" cy="632266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>
            <a:off x="7083525" y="4612943"/>
            <a:ext cx="2542696" cy="337168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10101955" y="5283958"/>
            <a:ext cx="1853484" cy="337168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218540" y="1124289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UE4_RoadRunner_Carla ( Day 1 )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811613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558397" y="240315"/>
            <a:ext cx="7075207" cy="581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Draw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waypoints and Global path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planning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31188" y="1371023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</a:t>
            </a: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Global 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path</a:t>
            </a:r>
            <a:endParaRPr lang="zh-CN" altLang="en-US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35" t="3824" r="1557"/>
          <a:stretch/>
        </p:blipFill>
        <p:spPr>
          <a:xfrm>
            <a:off x="8156079" y="2205588"/>
            <a:ext cx="3868969" cy="2806861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333" y="2205588"/>
            <a:ext cx="4341706" cy="2711035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1716868" y="5012449"/>
            <a:ext cx="166263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All waypoints</a:t>
            </a:r>
            <a:endParaRPr lang="zh-CN" altLang="en-US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206410" y="5142059"/>
            <a:ext cx="1768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Global path </a:t>
            </a:r>
            <a:endParaRPr lang="zh-CN" altLang="en-US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3369" y="1833395"/>
            <a:ext cx="3280812" cy="3804640"/>
          </a:xfrm>
          <a:prstGeom prst="rect">
            <a:avLst/>
          </a:prstGeom>
        </p:spPr>
      </p:pic>
      <p:sp>
        <p:nvSpPr>
          <p:cNvPr id="10" name="圆角矩形 9"/>
          <p:cNvSpPr/>
          <p:nvPr/>
        </p:nvSpPr>
        <p:spPr>
          <a:xfrm>
            <a:off x="4783369" y="2795733"/>
            <a:ext cx="1883940" cy="1652203"/>
          </a:xfrm>
          <a:prstGeom prst="roundRect">
            <a:avLst/>
          </a:prstGeom>
          <a:noFill/>
          <a:ln w="19050"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837596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2445" y="1134460"/>
            <a:ext cx="4898309" cy="4975187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2558397" y="240315"/>
            <a:ext cx="7075207" cy="5818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Draw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waypoints and Global path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planning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53256" y="1134461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PythonAPI</a:t>
            </a:r>
            <a:endParaRPr lang="zh-CN" altLang="en-US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3966950" y="5459104"/>
            <a:ext cx="2347415" cy="150126"/>
          </a:xfrm>
          <a:prstGeom prst="roundRect">
            <a:avLst/>
          </a:prstGeom>
          <a:noFill/>
          <a:ln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3341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92411" y="240315"/>
            <a:ext cx="280717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Local Planning</a:t>
            </a:r>
            <a:endParaRPr lang="en-US" altLang="zh-CN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331187" y="1371023"/>
            <a:ext cx="6630199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Use PID controller to achieve the local planning</a:t>
            </a:r>
          </a:p>
          <a:p>
            <a:endParaRPr lang="zh-CN" altLang="en-US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70866" y="2003409"/>
            <a:ext cx="50222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1. Longitudinal control (throttle and brake: velocity)</a:t>
            </a:r>
            <a:endParaRPr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7017292" y="2003409"/>
            <a:ext cx="3593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en-US" altLang="zh-CN" dirty="0" smtClean="0"/>
              <a:t>. Lateral control (steer: orientation)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1411" y="2838357"/>
            <a:ext cx="5449641" cy="255614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24951" y="2764323"/>
            <a:ext cx="4317716" cy="27042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8798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1406</TotalTime>
  <Words>799</Words>
  <Application>Microsoft Office PowerPoint</Application>
  <PresentationFormat>宽屏</PresentationFormat>
  <Paragraphs>145</Paragraphs>
  <Slides>19</Slides>
  <Notes>16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9" baseType="lpstr">
      <vt:lpstr>Microsoft YaHei UI</vt:lpstr>
      <vt:lpstr>等线</vt:lpstr>
      <vt:lpstr>等线 Light</vt:lpstr>
      <vt:lpstr>宋体</vt:lpstr>
      <vt:lpstr>Arial</vt:lpstr>
      <vt:lpstr>Calibri</vt:lpstr>
      <vt:lpstr>Calibri Light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Yandong</dc:creator>
  <cp:lastModifiedBy>Liu Yandong</cp:lastModifiedBy>
  <cp:revision>127</cp:revision>
  <dcterms:created xsi:type="dcterms:W3CDTF">2020-09-27T06:06:02Z</dcterms:created>
  <dcterms:modified xsi:type="dcterms:W3CDTF">2020-10-21T18:06:04Z</dcterms:modified>
</cp:coreProperties>
</file>